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svm" ContentType="image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8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8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/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/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/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/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0D3B9570-3BA0-4D45-87F5-2A0FB6254CF5}" type="slidenum">
              <a:t>‹Nº›</a:t>
            </a:fld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31356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1" compatLnSpc="1"/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2 Marcador de encabezado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/>
          <a:lstStyle>
            <a:lvl1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idx="1"/>
          </p:nvPr>
        </p:nvSpPr>
        <p:spPr>
          <a:xfrm>
            <a:off x="388439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5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  <p:sp>
        <p:nvSpPr>
          <p:cNvPr id="7" name="6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 compatLnSpc="1"/>
          <a:lstStyle>
            <a:lvl1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8" name="7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388439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s-ES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Arial" pitchFamily="2"/>
              </a:defRPr>
            </a:lvl1pPr>
          </a:lstStyle>
          <a:p>
            <a:pPr lvl="0"/>
            <a:fld id="{1466050F-DE4A-42B8-83E5-9D3275C5055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93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s-ES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Calibri" pitchFamily="34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  <p:sp>
        <p:nvSpPr>
          <p:cNvPr id="4" name="3 Marcador de número de diapositiva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b" anchorCtr="0" compatLnSpc="1"/>
          <a:lstStyle/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8F39541-FC22-448F-B116-9FADAA0D7A61}" type="slidenum">
              <a:t>3</a:t>
            </a:fld>
            <a:endParaRPr lang="es-ES" sz="12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4E9-8B15-4C13-84EA-7C2DC33EE6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6C5F-CF2B-4C5F-8849-2E5A2851706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48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4E9-8B15-4C13-84EA-7C2DC33EE6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DDBA-A5E2-48C6-94EE-8C793D703DF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21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4E9-8B15-4C13-84EA-7C2DC33EE6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673D-7116-49F8-A63C-AD034D27A76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46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BF7F-8F90-42E5-AB14-D0948576A2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0DC9-B1CD-4E60-BEBF-67CB69E0283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877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BF7F-8F90-42E5-AB14-D0948576A2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0EE4-C9E2-43AB-BC43-FE7C95CB84F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4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BF7F-8F90-42E5-AB14-D0948576A2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F0E7-AE03-47BE-B4AC-75356BECA96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40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BF7F-8F90-42E5-AB14-D0948576A2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BD19-8774-4DAE-BC8A-BD2B6B528FD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0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BF7F-8F90-42E5-AB14-D0948576A2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42A8-7B35-4530-BB3E-55F4653A100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087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BF7F-8F90-42E5-AB14-D0948576A2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8711-A9B5-4865-9F00-1CE3429356D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506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BF7F-8F90-42E5-AB14-D0948576A2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6561-FCB9-4C84-9F1C-FC10FC3971E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831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BF7F-8F90-42E5-AB14-D0948576A2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7479F-72F6-4707-8577-DA54478D07C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31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4E9-8B15-4C13-84EA-7C2DC33EE6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61F-10CC-463D-971A-3C0AEDB3684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741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BF7F-8F90-42E5-AB14-D0948576A2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D777-0FD0-4B29-BD0A-D88770D6897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037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BF7F-8F90-42E5-AB14-D0948576A2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1E68-5112-4F0E-8E2A-F70805D6ED2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949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BF7F-8F90-42E5-AB14-D0948576A2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B222-D4FD-49D7-9759-8A6AFC2A2F7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89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A8EF-40F2-4B5A-9134-A27ECEFC409A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D90-BE3E-4562-ADAF-8862BB248BB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656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A8EF-40F2-4B5A-9134-A27ECEFC409A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6CB0-09FF-4C59-B329-E43A3DD18DE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202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A8EF-40F2-4B5A-9134-A27ECEFC409A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730-858A-44AA-A791-AF1B1AC5DE8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A8EF-40F2-4B5A-9134-A27ECEFC409A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4FD9-4210-4FBE-A4D7-BC3F3B49287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970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A8EF-40F2-4B5A-9134-A27ECEFC409A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D392-FDEE-437E-94A2-E5FF204A057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760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A8EF-40F2-4B5A-9134-A27ECEFC409A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AC86-3D3A-4EB7-AC17-815C23C6035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553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A8EF-40F2-4B5A-9134-A27ECEFC409A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B508-F82B-49AD-92A6-FC7E802E2E5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99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4E9-8B15-4C13-84EA-7C2DC33EE6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DBA9-C3AC-4F2C-A3B2-C842FC5471C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187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A8EF-40F2-4B5A-9134-A27ECEFC409A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F8028-BBE5-4D1E-8DF3-30D59FB0BF4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308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A8EF-40F2-4B5A-9134-A27ECEFC409A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F823-D687-4D8B-90A3-1294A954414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331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A8EF-40F2-4B5A-9134-A27ECEFC409A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769-1705-477E-BFB0-3DADB8F8772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492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A8EF-40F2-4B5A-9134-A27ECEFC409A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70F9-139C-4FB0-BFFB-4138E567A64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642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F072-1040-4380-8122-428B500913B9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A31F-1CD6-4DC2-9412-89991CB2067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171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F072-1040-4380-8122-428B500913B9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C6DF-224A-4900-BBA6-622E6B145A7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988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F072-1040-4380-8122-428B500913B9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5C4-7207-4F96-9C3E-899EF1E70BC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955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F072-1040-4380-8122-428B500913B9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E308-22D6-4242-9A3E-5112ACD8169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214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F072-1040-4380-8122-428B500913B9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0897-D54C-46B8-9D2D-3FDE6D72667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579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F072-1040-4380-8122-428B500913B9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0F5D-999B-4637-AA82-8ABDF6CC8D6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56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4E9-8B15-4C13-84EA-7C2DC33EE6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C9BE-BEB1-4196-9AE6-9C921B46F88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255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F072-1040-4380-8122-428B500913B9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6B54-4090-41CD-8C10-80EB732B78B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02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F072-1040-4380-8122-428B500913B9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6F8-9A8B-4C93-9D09-5054C2EA87F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300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F072-1040-4380-8122-428B500913B9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3046-4FA1-4773-8DB2-3FD7611406D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820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F072-1040-4380-8122-428B500913B9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7AF4-C3BC-4891-9FF7-5158BEC9B74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065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F072-1040-4380-8122-428B500913B9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A6FB-8910-4C5C-B285-F02517A85B7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39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4E9-8B15-4C13-84EA-7C2DC33EE6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AA47-2B09-421E-B679-6D06438FFED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59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4E9-8B15-4C13-84EA-7C2DC33EE6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508A-BC72-444F-B1A3-723A79A67CC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13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4E9-8B15-4C13-84EA-7C2DC33EE6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D0FF-E729-4268-8C35-050BA3F540A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453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4E9-8B15-4C13-84EA-7C2DC33EE6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3D4F-124E-40DB-927B-DB0EEAA3D8D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4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4E9-8B15-4C13-84EA-7C2DC33EE6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105C-FEBE-4FA6-B719-D2697C16A04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78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364E9-8B15-4C13-84EA-7C2DC33EE6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3F71-4191-4054-A6BE-D532B335AF0E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BF7F-8F90-42E5-AB14-D0948576A280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C1BE-F946-4E9E-A437-B92C72286C3A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A8EF-40F2-4B5A-9134-A27ECEFC409A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3A9F1-F84B-4CC9-9224-74E92FFA71EA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F072-1040-4380-8122-428B500913B9}" type="datetimeFigureOut">
              <a:rPr lang="es-ES" smtClean="0"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9F89-D329-45AA-846B-E312388F581A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istritounicoandaluz.cec.junta-andalucia.es/?q=grados&amp;d=g_acceso_titulacion_top.ph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s.es/estudios/grados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www.distritounicoandaluz/" TargetMode="External"/><Relationship Id="rId7" Type="http://schemas.openxmlformats.org/officeDocument/2006/relationships/hyperlink" Target="mailto:cat@us.e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t.us.es/" TargetMode="External"/><Relationship Id="rId5" Type="http://schemas.openxmlformats.org/officeDocument/2006/relationships/hyperlink" Target="http://www.upo.es/" TargetMode="External"/><Relationship Id="rId4" Type="http://schemas.openxmlformats.org/officeDocument/2006/relationships/hyperlink" Target="http://www.us.e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tudiantes.us.es/sites/default/files/ficheros/file/Prueba_de_Acceso/2019/PEVAU_FORMULARIO_MATRICULA_201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m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60000" y="2921039"/>
            <a:ext cx="6768000" cy="2334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/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2º </a:t>
            </a:r>
            <a:r>
              <a:rPr lang="es-ES" sz="4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BACHILLERATO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dirty="0" smtClean="0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CURSO 2019/2020</a:t>
            </a:r>
            <a:endParaRPr lang="es-ES" sz="4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20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798480" y="1484784"/>
            <a:ext cx="7949984" cy="4730279"/>
          </a:xfrm>
          <a:noFill/>
          <a:ln>
            <a:noFill/>
          </a:ln>
        </p:spPr>
        <p:txBody>
          <a:bodyPr wrap="square" anchor="t" anchorCtr="0" compatLnSpc="1"/>
          <a:lstStyle>
            <a:def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defPPr>
            <a:lvl1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1pPr>
            <a:lvl2pPr marL="620640" marR="0" lvl="1" indent="-228600" algn="l" hangingPunct="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E8637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s-ES" sz="23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2pPr>
            <a:lvl3pPr marL="858600" marR="0" lvl="2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s-ES" sz="21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3pPr>
            <a:lvl4pPr marL="1143000" marR="0" lvl="3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19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4pPr>
            <a:lvl5pPr marL="1371600" marR="0" lvl="4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5pPr>
            <a:lvl6pPr marL="1371600" marR="0" lvl="5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6pPr>
            <a:lvl7pPr marL="1371600" marR="0" lvl="6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7pPr>
            <a:lvl8pPr marL="1371600" marR="0" lvl="7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8pPr>
            <a:lvl9pPr marL="1371600" marR="0" lvl="8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9pPr>
          </a:lstStyle>
          <a:p>
            <a:pPr lvl="0" algn="just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r>
              <a:rPr lang="es-ES" dirty="0"/>
              <a:t>	</a:t>
            </a:r>
            <a:r>
              <a:rPr lang="es-ES" sz="2400" dirty="0"/>
              <a:t>La calificación de la prueba será la media aritmética de las calificaciones numéricas de cada una de las materias generales del bloque de asignaturas troncales, expresada en una escala de 0 a 10 con tres cifras decimales y redondeada a la milésima. Esta calificación debe ser igual o superior a 4 puntos para ser tenida en cuenta en el acceso a la Universidad.</a:t>
            </a:r>
          </a:p>
          <a:p>
            <a:pPr lvl="0" algn="just" hangingPunct="1">
              <a:buNone/>
            </a:pPr>
            <a:endParaRPr lang="es-ES" dirty="0"/>
          </a:p>
          <a:p>
            <a:pPr lvl="0" algn="just" hangingPunct="1">
              <a:buNone/>
            </a:pPr>
            <a:endParaRPr lang="es-ES" dirty="0"/>
          </a:p>
        </p:txBody>
      </p:sp>
      <p:pic>
        <p:nvPicPr>
          <p:cNvPr id="3" name="1 Título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8480" y="-49320"/>
            <a:ext cx="8156520" cy="134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5 Imagen" descr="formulafasegeneral.png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9512" y="4643280"/>
            <a:ext cx="8775488" cy="139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calificación prueba de acceso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947960"/>
            <a:ext cx="8229600" cy="359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Título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5120" y="268200"/>
            <a:ext cx="8498160" cy="1384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285840" y="1916832"/>
            <a:ext cx="8390616" cy="3888432"/>
          </a:xfrm>
          <a:noFill/>
          <a:ln>
            <a:noFill/>
          </a:ln>
        </p:spPr>
        <p:txBody>
          <a:bodyPr wrap="square" anchor="t" anchorCtr="0" compatLnSpc="1">
            <a:normAutofit/>
          </a:bodyPr>
          <a:lstStyle>
            <a:def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defPPr>
            <a:lvl1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1pPr>
            <a:lvl2pPr marL="620640" marR="0" lvl="1" indent="-228600" algn="l" hangingPunct="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E8637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s-ES" sz="23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2pPr>
            <a:lvl3pPr marL="858600" marR="0" lvl="2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s-ES" sz="21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3pPr>
            <a:lvl4pPr marL="1143000" marR="0" lvl="3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19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4pPr>
            <a:lvl5pPr marL="1371600" marR="0" lvl="4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5pPr>
            <a:lvl6pPr marL="1371600" marR="0" lvl="5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6pPr>
            <a:lvl7pPr marL="1371600" marR="0" lvl="6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7pPr>
            <a:lvl8pPr marL="1371600" marR="0" lvl="7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8pPr>
            <a:lvl9pPr marL="1371600" marR="0" lvl="8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9pPr>
          </a:lstStyle>
          <a:p>
            <a:pPr lvl="0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r>
              <a:rPr lang="es-ES" dirty="0"/>
              <a:t>	</a:t>
            </a:r>
          </a:p>
          <a:p>
            <a:pPr lvl="0" hangingPunct="1">
              <a:buNone/>
            </a:pPr>
            <a:endParaRPr lang="es-ES" dirty="0"/>
          </a:p>
          <a:p>
            <a:pPr lvl="0" algn="just" hangingPunct="1">
              <a:buNone/>
            </a:pPr>
            <a:r>
              <a:rPr lang="es-ES" dirty="0"/>
              <a:t>Cada materia de examen será calificada de 0 a</a:t>
            </a:r>
          </a:p>
          <a:p>
            <a:pPr lvl="0" algn="just" hangingPunct="1">
              <a:buNone/>
            </a:pPr>
            <a:r>
              <a:rPr lang="es-ES" dirty="0"/>
              <a:t>10 puntos, siendo necesario obtener al menos</a:t>
            </a:r>
          </a:p>
          <a:p>
            <a:pPr lvl="0" algn="just" hangingPunct="1">
              <a:buNone/>
            </a:pPr>
            <a:r>
              <a:rPr lang="es-ES" dirty="0"/>
              <a:t>un 5 para que pueda ser tenida en cuenta en el</a:t>
            </a:r>
          </a:p>
          <a:p>
            <a:pPr lvl="0" algn="just" hangingPunct="1">
              <a:buNone/>
            </a:pPr>
            <a:r>
              <a:rPr lang="es-ES" dirty="0"/>
              <a:t>cálculo de la nota de admisión.</a:t>
            </a:r>
          </a:p>
          <a:p>
            <a:pPr lvl="0" hangingPunct="1">
              <a:buNone/>
            </a:pPr>
            <a:endParaRPr lang="es-ES" dirty="0"/>
          </a:p>
        </p:txBody>
      </p:sp>
      <p:pic>
        <p:nvPicPr>
          <p:cNvPr id="3" name="1 Título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5840" y="268200"/>
            <a:ext cx="8699400" cy="14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738360" y="1857375"/>
            <a:ext cx="8143560" cy="3877985"/>
          </a:xfrm>
          <a:solidFill>
            <a:srgbClr val="FFCC66"/>
          </a:solidFill>
          <a:ln w="22320">
            <a:solidFill>
              <a:srgbClr val="8B152B"/>
            </a:solidFill>
            <a:prstDash val="solid"/>
            <a:miter/>
          </a:ln>
        </p:spPr>
        <p:txBody>
          <a:bodyPr wrap="square" anchor="t" anchorCtr="0" compatLnSpc="1">
            <a:spAutoFit/>
          </a:bodyPr>
          <a:lstStyle>
            <a:def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defPPr>
            <a:lvl1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1pPr>
            <a:lvl2pPr marL="620640" marR="0" lvl="1" indent="-228600" algn="l" hangingPunct="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E8637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s-ES" sz="23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2pPr>
            <a:lvl3pPr marL="858600" marR="0" lvl="2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s-ES" sz="21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3pPr>
            <a:lvl4pPr marL="1143000" marR="0" lvl="3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19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4pPr>
            <a:lvl5pPr marL="1371600" marR="0" lvl="4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5pPr>
            <a:lvl6pPr marL="1371600" marR="0" lvl="5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6pPr>
            <a:lvl7pPr marL="1371600" marR="0" lvl="6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7pPr>
            <a:lvl8pPr marL="1371600" marR="0" lvl="7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8pPr>
            <a:lvl9pPr marL="1371600" marR="0" lvl="8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algn="ctr" hangingPunct="1"/>
            <a:r>
              <a:rPr lang="es-ES" sz="1800" b="1" u="sng" dirty="0">
                <a:latin typeface="Calibri" pitchFamily="34"/>
              </a:rPr>
              <a:t>Nota de admisión </a:t>
            </a:r>
            <a:r>
              <a:rPr lang="es-ES" sz="1800" b="1" dirty="0">
                <a:latin typeface="Calibri" pitchFamily="34"/>
              </a:rPr>
              <a:t>= </a:t>
            </a:r>
            <a:r>
              <a:rPr lang="es-ES" sz="1800" b="1" dirty="0">
                <a:solidFill>
                  <a:srgbClr val="00B050"/>
                </a:solidFill>
                <a:latin typeface="Calibri" pitchFamily="34"/>
              </a:rPr>
              <a:t>0,6*NMB</a:t>
            </a:r>
            <a:r>
              <a:rPr lang="es-ES" sz="1800" b="1" dirty="0">
                <a:latin typeface="Calibri" pitchFamily="34"/>
              </a:rPr>
              <a:t> + </a:t>
            </a:r>
            <a:r>
              <a:rPr lang="es-ES" sz="1800" b="1" dirty="0">
                <a:solidFill>
                  <a:srgbClr val="0070C0"/>
                </a:solidFill>
                <a:latin typeface="Calibri" pitchFamily="34"/>
              </a:rPr>
              <a:t>0,4*CPEVAU </a:t>
            </a:r>
            <a:r>
              <a:rPr lang="es-ES" sz="1800" b="1" dirty="0">
                <a:latin typeface="Calibri" pitchFamily="34"/>
              </a:rPr>
              <a:t>+ </a:t>
            </a:r>
            <a:r>
              <a:rPr lang="es-ES" sz="1800" b="1" dirty="0">
                <a:solidFill>
                  <a:srgbClr val="FF0000"/>
                </a:solidFill>
                <a:latin typeface="Calibri" pitchFamily="34"/>
              </a:rPr>
              <a:t>a*M1 + b*M2</a:t>
            </a:r>
          </a:p>
          <a:p>
            <a:pPr marL="0" lvl="0" indent="0" hangingPunct="1"/>
            <a:endParaRPr lang="es-ES" sz="1800" dirty="0">
              <a:latin typeface="Calibri" pitchFamily="34"/>
            </a:endParaRPr>
          </a:p>
          <a:p>
            <a:pPr marL="0" lvl="0" indent="0" hangingPunct="1"/>
            <a:r>
              <a:rPr lang="es-ES" sz="1800" b="1" dirty="0">
                <a:latin typeface="Calibri" pitchFamily="34"/>
              </a:rPr>
              <a:t>NMB</a:t>
            </a:r>
            <a:r>
              <a:rPr lang="es-ES" sz="1800" dirty="0">
                <a:latin typeface="Calibri" pitchFamily="34"/>
              </a:rPr>
              <a:t> = Nota media del Bachillerato.</a:t>
            </a:r>
          </a:p>
          <a:p>
            <a:pPr marL="0" lvl="0" indent="0" hangingPunct="1"/>
            <a:endParaRPr lang="es-ES" sz="1800" dirty="0">
              <a:latin typeface="Calibri" pitchFamily="34"/>
            </a:endParaRPr>
          </a:p>
          <a:p>
            <a:pPr marL="0" lvl="0" indent="0" hangingPunct="1"/>
            <a:r>
              <a:rPr lang="es-ES" sz="1800" b="1" dirty="0">
                <a:latin typeface="Calibri" pitchFamily="34"/>
              </a:rPr>
              <a:t>CPEBAU </a:t>
            </a:r>
            <a:r>
              <a:rPr lang="es-ES" sz="1800" dirty="0">
                <a:latin typeface="Calibri" pitchFamily="34"/>
              </a:rPr>
              <a:t>= Calificación de Prueba de Evaluación de Bachillerato para el Acceso a la Universidad.</a:t>
            </a:r>
          </a:p>
          <a:p>
            <a:pPr marL="0" lvl="0" indent="0" hangingPunct="1"/>
            <a:endParaRPr lang="es-ES" sz="1800" dirty="0">
              <a:latin typeface="Calibri" pitchFamily="34"/>
            </a:endParaRPr>
          </a:p>
          <a:p>
            <a:pPr marL="0" lvl="0" indent="0" hangingPunct="1"/>
            <a:r>
              <a:rPr lang="es-ES" sz="1800" b="1" dirty="0">
                <a:latin typeface="Calibri" pitchFamily="34"/>
              </a:rPr>
              <a:t>M1, M2 </a:t>
            </a:r>
            <a:r>
              <a:rPr lang="es-ES" sz="1800" dirty="0">
                <a:latin typeface="Calibri" pitchFamily="34"/>
              </a:rPr>
              <a:t>= Las calificaciones de un máximo de dos materias superadas que proporcionen mejor nota de admisión.</a:t>
            </a:r>
          </a:p>
          <a:p>
            <a:pPr marL="0" lvl="0" indent="0" hangingPunct="1"/>
            <a:endParaRPr lang="es-ES" sz="1800" dirty="0">
              <a:latin typeface="Calibri" pitchFamily="34"/>
            </a:endParaRPr>
          </a:p>
          <a:p>
            <a:pPr marL="0" lvl="0" indent="0" hangingPunct="1"/>
            <a:r>
              <a:rPr lang="es-ES" sz="1800" b="1" dirty="0">
                <a:latin typeface="Calibri" pitchFamily="34"/>
              </a:rPr>
              <a:t>a, b </a:t>
            </a:r>
            <a:r>
              <a:rPr lang="es-ES" sz="1800" dirty="0">
                <a:latin typeface="Calibri" pitchFamily="34"/>
              </a:rPr>
              <a:t>= parámetros de ponderación de las materias (de 0 a 0,2).</a:t>
            </a:r>
          </a:p>
          <a:p>
            <a:pPr lvl="0" hangingPunct="1">
              <a:buNone/>
            </a:pPr>
            <a:endParaRPr lang="es-ES" sz="1800" dirty="0">
              <a:latin typeface="Calibri" pitchFamily="34"/>
            </a:endParaRPr>
          </a:p>
        </p:txBody>
      </p:sp>
      <p:pic>
        <p:nvPicPr>
          <p:cNvPr id="3" name="1 Título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8359" y="158760"/>
            <a:ext cx="8143560" cy="185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distrito unico andaluz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5840" y="285840"/>
            <a:ext cx="8400960" cy="600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Título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8200" y="182520"/>
            <a:ext cx="8425080" cy="682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5 Conector recto de flecha"/>
          <p:cNvCxnSpPr/>
          <p:nvPr/>
        </p:nvCxnSpPr>
        <p:spPr>
          <a:xfrm>
            <a:off x="-360" y="4071960"/>
            <a:ext cx="857519" cy="1800"/>
          </a:xfrm>
          <a:prstGeom prst="straightConnector1">
            <a:avLst/>
          </a:prstGeom>
          <a:noFill/>
          <a:ln w="57240">
            <a:solidFill>
              <a:srgbClr val="FF0000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dua desde bachillerato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65160" y="1474919"/>
            <a:ext cx="5413679" cy="45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Título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8200" y="208080"/>
            <a:ext cx="8467920" cy="1481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6 Conector recto de flecha"/>
          <p:cNvCxnSpPr/>
          <p:nvPr/>
        </p:nvCxnSpPr>
        <p:spPr>
          <a:xfrm>
            <a:off x="1357200" y="1571759"/>
            <a:ext cx="1000440" cy="1714681"/>
          </a:xfrm>
          <a:prstGeom prst="straightConnector1">
            <a:avLst/>
          </a:prstGeom>
          <a:noFill/>
          <a:ln w="57240">
            <a:solidFill>
              <a:srgbClr val="FE8637"/>
            </a:solidFill>
            <a:prstDash val="solid"/>
            <a:miter/>
            <a:tailEnd type="arrow"/>
          </a:ln>
        </p:spPr>
      </p:cxnSp>
      <p:cxnSp>
        <p:nvCxnSpPr>
          <p:cNvPr id="5" name="8 Conector recto de flecha"/>
          <p:cNvCxnSpPr/>
          <p:nvPr/>
        </p:nvCxnSpPr>
        <p:spPr>
          <a:xfrm>
            <a:off x="1547664" y="3721777"/>
            <a:ext cx="1286280" cy="1800"/>
          </a:xfrm>
          <a:prstGeom prst="straightConnector1">
            <a:avLst/>
          </a:prstGeom>
          <a:noFill/>
          <a:ln w="57240">
            <a:solidFill>
              <a:srgbClr val="92D050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relación de parametros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928800"/>
            <a:ext cx="8229600" cy="5072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5 Conector recto de flecha"/>
          <p:cNvCxnSpPr/>
          <p:nvPr/>
        </p:nvCxnSpPr>
        <p:spPr>
          <a:xfrm>
            <a:off x="142560" y="3785760"/>
            <a:ext cx="857520" cy="2160"/>
          </a:xfrm>
          <a:prstGeom prst="straightConnector1">
            <a:avLst/>
          </a:prstGeom>
          <a:noFill/>
          <a:ln w="38160">
            <a:solidFill>
              <a:srgbClr val="FE8637"/>
            </a:solidFill>
            <a:prstDash val="solid"/>
            <a:miter/>
            <a:tailEnd type="arrow"/>
          </a:ln>
        </p:spPr>
      </p:cxnSp>
      <p:cxnSp>
        <p:nvCxnSpPr>
          <p:cNvPr id="5" name="7 Conector recto de flecha"/>
          <p:cNvCxnSpPr/>
          <p:nvPr/>
        </p:nvCxnSpPr>
        <p:spPr>
          <a:xfrm flipV="1">
            <a:off x="5785920" y="5714280"/>
            <a:ext cx="786240" cy="429119"/>
          </a:xfrm>
          <a:prstGeom prst="straightConnector1">
            <a:avLst/>
          </a:prstGeom>
          <a:noFill/>
          <a:ln w="57240">
            <a:solidFill>
              <a:srgbClr val="92D050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Marcador de contenido" descr="ejemplo1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6519" y="1481039"/>
            <a:ext cx="8130959" cy="4525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6 Conector recto de flecha"/>
          <p:cNvCxnSpPr/>
          <p:nvPr/>
        </p:nvCxnSpPr>
        <p:spPr>
          <a:xfrm>
            <a:off x="-360" y="1643039"/>
            <a:ext cx="857519" cy="1801"/>
          </a:xfrm>
          <a:prstGeom prst="straightConnector1">
            <a:avLst/>
          </a:prstGeom>
          <a:noFill/>
          <a:ln w="5724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5" name="9 Conector recto de flecha"/>
          <p:cNvCxnSpPr/>
          <p:nvPr/>
        </p:nvCxnSpPr>
        <p:spPr>
          <a:xfrm flipV="1">
            <a:off x="-360" y="5000400"/>
            <a:ext cx="500400" cy="357480"/>
          </a:xfrm>
          <a:prstGeom prst="straightConnector1">
            <a:avLst/>
          </a:prstGeom>
          <a:noFill/>
          <a:ln w="57240">
            <a:solidFill>
              <a:srgbClr val="92D050"/>
            </a:solidFill>
            <a:prstDash val="solid"/>
            <a:miter/>
            <a:tailEnd type="arrow"/>
          </a:ln>
        </p:spPr>
      </p:cxnSp>
      <p:cxnSp>
        <p:nvCxnSpPr>
          <p:cNvPr id="6" name="11 Conector recto de flecha"/>
          <p:cNvCxnSpPr/>
          <p:nvPr/>
        </p:nvCxnSpPr>
        <p:spPr>
          <a:xfrm flipV="1">
            <a:off x="-360" y="2285280"/>
            <a:ext cx="500400" cy="143280"/>
          </a:xfrm>
          <a:prstGeom prst="straightConnector1">
            <a:avLst/>
          </a:prstGeom>
          <a:noFill/>
          <a:ln w="38160">
            <a:solidFill>
              <a:srgbClr val="00B0F0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ejemplo2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500040"/>
            <a:ext cx="8229600" cy="6072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5 Conector recto de flecha"/>
          <p:cNvCxnSpPr/>
          <p:nvPr/>
        </p:nvCxnSpPr>
        <p:spPr>
          <a:xfrm flipV="1">
            <a:off x="5142600" y="1571039"/>
            <a:ext cx="571680" cy="928801"/>
          </a:xfrm>
          <a:prstGeom prst="straightConnector1">
            <a:avLst/>
          </a:prstGeom>
          <a:noFill/>
          <a:ln w="5724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5" name="7 Conector recto de flecha"/>
          <p:cNvCxnSpPr/>
          <p:nvPr/>
        </p:nvCxnSpPr>
        <p:spPr>
          <a:xfrm>
            <a:off x="-360" y="1143000"/>
            <a:ext cx="500400" cy="1800"/>
          </a:xfrm>
          <a:prstGeom prst="straightConnector1">
            <a:avLst/>
          </a:prstGeom>
          <a:noFill/>
          <a:ln w="57240">
            <a:solidFill>
              <a:srgbClr val="00B0F0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Marcador de contenido" descr="image007-300x153.gif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39800" y="781200"/>
            <a:ext cx="8150400" cy="60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3 Título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7919" y="4870440"/>
            <a:ext cx="7493040" cy="4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Marcador de texto"/>
          <p:cNvSpPr txBox="1">
            <a:spLocks noGrp="1"/>
          </p:cNvSpPr>
          <p:nvPr>
            <p:ph type="body" idx="4294967295"/>
          </p:nvPr>
        </p:nvSpPr>
        <p:spPr>
          <a:xfrm>
            <a:off x="1485900" y="274638"/>
            <a:ext cx="7658100" cy="4572000"/>
          </a:xfrm>
          <a:noFill/>
          <a:ln>
            <a:noFill/>
          </a:ln>
        </p:spPr>
        <p:txBody>
          <a:bodyPr wrap="square" anchor="t" anchorCtr="0" compatLnSpc="1"/>
          <a:lstStyle>
            <a:def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defPPr>
            <a:lvl1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1pPr>
            <a:lvl2pPr marL="620640" marR="0" lvl="1" indent="-228600" algn="l" hangingPunct="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E8637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s-ES" sz="23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2pPr>
            <a:lvl3pPr marL="858600" marR="0" lvl="2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s-ES" sz="21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3pPr>
            <a:lvl4pPr marL="1143000" marR="0" lvl="3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19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4pPr>
            <a:lvl5pPr marL="1371600" marR="0" lvl="4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5pPr>
            <a:lvl6pPr marL="1371600" marR="0" lvl="5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6pPr>
            <a:lvl7pPr marL="1371600" marR="0" lvl="6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7pPr>
            <a:lvl8pPr marL="1371600" marR="0" lvl="7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8pPr>
            <a:lvl9pPr marL="1371600" marR="0" lvl="8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9pPr>
          </a:lstStyle>
          <a:p>
            <a:pPr lvl="0" hangingPunct="1">
              <a:buNone/>
            </a:pPr>
            <a:r>
              <a:rPr lang="es-ES" sz="3200">
                <a:solidFill>
                  <a:srgbClr val="F19E91"/>
                </a:solidFill>
                <a:latin typeface="Harlow Solid Italic" pitchFamily="82"/>
              </a:rPr>
              <a:t>“</a:t>
            </a:r>
            <a:r>
              <a:rPr lang="es-ES" sz="3200" b="1">
                <a:solidFill>
                  <a:srgbClr val="FF0000"/>
                </a:solidFill>
                <a:latin typeface="Harlow Solid Italic" pitchFamily="82"/>
              </a:rPr>
              <a:t>Cuando el objetivo</a:t>
            </a:r>
          </a:p>
          <a:p>
            <a:pPr lvl="0" hangingPunct="1">
              <a:buNone/>
            </a:pPr>
            <a:r>
              <a:rPr lang="es-ES" sz="3200" b="1">
                <a:solidFill>
                  <a:srgbClr val="FF0000"/>
                </a:solidFill>
                <a:latin typeface="Harlow Solid Italic" pitchFamily="82"/>
              </a:rPr>
              <a:t>te parezca difícil,</a:t>
            </a:r>
          </a:p>
          <a:p>
            <a:pPr lvl="0" hangingPunct="1">
              <a:buNone/>
            </a:pPr>
            <a:r>
              <a:rPr lang="es-ES" sz="3200" b="1">
                <a:solidFill>
                  <a:srgbClr val="FF0000"/>
                </a:solidFill>
                <a:latin typeface="Harlow Solid Italic" pitchFamily="82"/>
              </a:rPr>
              <a:t>no cambies de objetivo,</a:t>
            </a:r>
          </a:p>
          <a:p>
            <a:pPr lvl="0" hangingPunct="1">
              <a:buNone/>
            </a:pPr>
            <a:r>
              <a:rPr lang="es-ES" sz="3200" b="1">
                <a:solidFill>
                  <a:srgbClr val="FF0000"/>
                </a:solidFill>
                <a:latin typeface="Harlow Solid Italic" pitchFamily="82"/>
              </a:rPr>
              <a:t>busca un nuevo</a:t>
            </a:r>
          </a:p>
          <a:p>
            <a:pPr lvl="0" hangingPunct="1">
              <a:buNone/>
            </a:pPr>
            <a:r>
              <a:rPr lang="es-ES" sz="3200" b="1">
                <a:solidFill>
                  <a:srgbClr val="FF0000"/>
                </a:solidFill>
                <a:latin typeface="Harlow Solid Italic" pitchFamily="82"/>
              </a:rPr>
              <a:t>camino para llegar a él”</a:t>
            </a:r>
          </a:p>
          <a:p>
            <a:pPr lvl="0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r>
              <a:rPr lang="es-ES" sz="3200" b="1">
                <a:solidFill>
                  <a:srgbClr val="FF0000"/>
                </a:solidFill>
                <a:latin typeface="Harlow Solid Italic" pitchFamily="82"/>
              </a:rPr>
              <a:t>	                     </a:t>
            </a:r>
            <a:r>
              <a:rPr lang="es-ES" sz="1800" b="1">
                <a:solidFill>
                  <a:srgbClr val="FF0000"/>
                </a:solidFill>
                <a:latin typeface="Harlow Solid Italic" pitchFamily="82"/>
              </a:rPr>
              <a:t>Confucio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ejemplo3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6560" y="1481039"/>
            <a:ext cx="8210880" cy="4525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5 Conector recto de flecha"/>
          <p:cNvCxnSpPr/>
          <p:nvPr/>
        </p:nvCxnSpPr>
        <p:spPr>
          <a:xfrm>
            <a:off x="0" y="1928879"/>
            <a:ext cx="642960" cy="1800"/>
          </a:xfrm>
          <a:prstGeom prst="straightConnector1">
            <a:avLst/>
          </a:prstGeom>
          <a:noFill/>
          <a:ln w="5724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5" name="7 Conector recto de flecha"/>
          <p:cNvCxnSpPr/>
          <p:nvPr/>
        </p:nvCxnSpPr>
        <p:spPr>
          <a:xfrm>
            <a:off x="0" y="2142720"/>
            <a:ext cx="642960" cy="2160"/>
          </a:xfrm>
          <a:prstGeom prst="straightConnector1">
            <a:avLst/>
          </a:prstGeom>
          <a:noFill/>
          <a:ln w="38160">
            <a:solidFill>
              <a:srgbClr val="00B0F0"/>
            </a:solidFill>
            <a:prstDash val="solid"/>
            <a:miter/>
            <a:tailEnd type="arrow"/>
          </a:ln>
        </p:spPr>
      </p:cxnSp>
      <p:cxnSp>
        <p:nvCxnSpPr>
          <p:cNvPr id="6" name="9 Conector recto de flecha"/>
          <p:cNvCxnSpPr/>
          <p:nvPr/>
        </p:nvCxnSpPr>
        <p:spPr>
          <a:xfrm>
            <a:off x="0" y="2356920"/>
            <a:ext cx="642960" cy="2160"/>
          </a:xfrm>
          <a:prstGeom prst="straightConnector1">
            <a:avLst/>
          </a:prstGeom>
          <a:noFill/>
          <a:ln w="57240">
            <a:solidFill>
              <a:srgbClr val="92D050"/>
            </a:solidFill>
            <a:prstDash val="solid"/>
            <a:miter/>
            <a:tailEnd type="arrow"/>
          </a:ln>
        </p:spPr>
      </p:cxnSp>
      <p:cxnSp>
        <p:nvCxnSpPr>
          <p:cNvPr id="7" name="11 Conector recto de flecha"/>
          <p:cNvCxnSpPr/>
          <p:nvPr/>
        </p:nvCxnSpPr>
        <p:spPr>
          <a:xfrm flipV="1">
            <a:off x="1643039" y="2571480"/>
            <a:ext cx="642961" cy="428760"/>
          </a:xfrm>
          <a:prstGeom prst="straightConnector1">
            <a:avLst/>
          </a:prstGeom>
          <a:noFill/>
          <a:ln w="5724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8" name="15 Conector recto de flecha"/>
          <p:cNvCxnSpPr/>
          <p:nvPr/>
        </p:nvCxnSpPr>
        <p:spPr>
          <a:xfrm flipV="1">
            <a:off x="3428639" y="2499480"/>
            <a:ext cx="786240" cy="357840"/>
          </a:xfrm>
          <a:prstGeom prst="straightConnector1">
            <a:avLst/>
          </a:prstGeom>
          <a:noFill/>
          <a:ln w="57240">
            <a:solidFill>
              <a:srgbClr val="FF0000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ejemplo4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3520" y="785880"/>
            <a:ext cx="8076960" cy="5221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5 Conector recto de flecha"/>
          <p:cNvCxnSpPr/>
          <p:nvPr/>
        </p:nvCxnSpPr>
        <p:spPr>
          <a:xfrm flipV="1">
            <a:off x="2143080" y="2071439"/>
            <a:ext cx="572040" cy="357481"/>
          </a:xfrm>
          <a:prstGeom prst="straightConnector1">
            <a:avLst/>
          </a:prstGeom>
          <a:noFill/>
          <a:ln w="5724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5" name="7 Conector recto de flecha"/>
          <p:cNvCxnSpPr/>
          <p:nvPr/>
        </p:nvCxnSpPr>
        <p:spPr>
          <a:xfrm flipV="1">
            <a:off x="4928040" y="1714319"/>
            <a:ext cx="714960" cy="785881"/>
          </a:xfrm>
          <a:prstGeom prst="straightConnector1">
            <a:avLst/>
          </a:prstGeom>
          <a:noFill/>
          <a:ln w="57240">
            <a:solidFill>
              <a:srgbClr val="FF0000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cuadro revisión calificaciones(4) (1)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1481039"/>
            <a:ext cx="7128000" cy="452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1 Título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0720" y="122400"/>
            <a:ext cx="8242560" cy="130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06" y="0"/>
            <a:ext cx="9144000" cy="676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3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8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3999" y="563040"/>
            <a:ext cx="8282160" cy="588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800" b="0" i="0" u="none" strike="noStrike" cap="none" baseline="0" dirty="0">
                <a:ln>
                  <a:noFill/>
                </a:ln>
                <a:solidFill>
                  <a:srgbClr val="FF8000"/>
                </a:solidFill>
                <a:latin typeface="Arial" pitchFamily="2"/>
                <a:ea typeface="Arial" pitchFamily="2"/>
                <a:cs typeface="Arial" pitchFamily="2"/>
              </a:rPr>
              <a:t>5. CICLOS FORMATIVOS DE GRADO SUPERIOR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464000" y="1872000"/>
            <a:ext cx="18072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5008" y="1556792"/>
            <a:ext cx="8928992" cy="2736304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/>
          <a:lstStyle/>
          <a:p>
            <a:pPr marL="0" marR="0" lvl="0" indent="0"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b="0" i="0" u="none" strike="noStrike" cap="none" baseline="0" dirty="0">
                <a:ln>
                  <a:noFill/>
                </a:ln>
                <a:solidFill>
                  <a:srgbClr val="BF0041"/>
                </a:solidFill>
                <a:latin typeface="Arial" pitchFamily="2"/>
                <a:ea typeface="Arial" pitchFamily="2"/>
                <a:cs typeface="Arial" pitchFamily="2"/>
              </a:rPr>
              <a:t>Nota Admisión = Nota media del Título de Técnico +a*CM1+b*CM2,</a:t>
            </a:r>
          </a:p>
          <a:p>
            <a:pPr marL="0" marR="0" lvl="0" indent="0"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donde:</a:t>
            </a:r>
          </a:p>
          <a:p>
            <a:pPr marL="0" marR="0" lvl="0" indent="0"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171450" marR="0" lvl="0" indent="-171450"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a </a:t>
            </a:r>
            <a:r>
              <a:rPr lang="es-E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y b son parámetros de ponderación establecido por la Comisión del Distrito Único Universitario de </a:t>
            </a:r>
            <a:r>
              <a:rPr lang="es-E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Andalucía</a:t>
            </a:r>
          </a:p>
          <a:p>
            <a:pPr marR="0" lvl="0"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según </a:t>
            </a:r>
            <a:r>
              <a:rPr lang="es-E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la afinidad de las materias de Bachillerato con los grados que solicita.</a:t>
            </a:r>
          </a:p>
          <a:p>
            <a:pPr marL="0" marR="0" lvl="0" indent="0"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4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171450" marR="0" lvl="0" indent="-171450"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CM1 </a:t>
            </a:r>
            <a:r>
              <a:rPr lang="es-E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y CM2 serán las calificaciones de hasta dos materias cuyo valor y convocatoria de obtención permita, </a:t>
            </a:r>
            <a:endParaRPr lang="es-ES" sz="1400" b="0" i="0" u="none" strike="noStrike" cap="none" baseline="0" dirty="0" smtClean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R="0" lvl="0"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en </a:t>
            </a:r>
            <a:r>
              <a:rPr lang="es-E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el curso de que </a:t>
            </a:r>
            <a:r>
              <a:rPr lang="es-E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se </a:t>
            </a:r>
            <a:r>
              <a:rPr lang="es-E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trate, </a:t>
            </a:r>
            <a:r>
              <a:rPr lang="es-E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multiplicarlas </a:t>
            </a:r>
            <a:r>
              <a:rPr lang="es-E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por el respectivo parámetro para que otorguen la mayor nota </a:t>
            </a:r>
            <a:r>
              <a:rPr lang="es-E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de</a:t>
            </a:r>
          </a:p>
          <a:p>
            <a:pPr marR="0" lvl="0"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</a:t>
            </a:r>
            <a:r>
              <a:rPr lang="es-ES" sz="1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admisión.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4001" y="4356360"/>
            <a:ext cx="8820488" cy="1445096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i="0" u="none" strike="noStrike" cap="none" baseline="0" dirty="0">
                <a:ln>
                  <a:noFill/>
                </a:ln>
                <a:solidFill>
                  <a:srgbClr val="CE181E"/>
                </a:solidFill>
                <a:latin typeface="Arial" pitchFamily="2"/>
                <a:ea typeface="Arial" pitchFamily="2"/>
                <a:cs typeface="Arial" pitchFamily="2"/>
              </a:rPr>
              <a:t>IMPORTANTE</a:t>
            </a:r>
            <a:r>
              <a:rPr lang="es-ES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MIRAR  PREFERENCIAS DE ACCESO ENTRE CICLO Y </a:t>
            </a:r>
            <a:r>
              <a:rPr lang="es-ES" sz="18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GRADOS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dirty="0"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</a:t>
            </a:r>
            <a:r>
              <a:rPr lang="es-ES" sz="1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  <a:hlinkClick r:id="rId3"/>
              </a:rPr>
              <a:t>http://distritounicoandaluz.cec.junta-andalucia.es/?q=grados&amp;d=g_acceso_titulacion_top.php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6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distrito unico andaluz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5840" y="285840"/>
            <a:ext cx="8400960" cy="600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Título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8200" y="182520"/>
            <a:ext cx="8425080" cy="682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5 Conector recto de flecha"/>
          <p:cNvCxnSpPr/>
          <p:nvPr/>
        </p:nvCxnSpPr>
        <p:spPr>
          <a:xfrm>
            <a:off x="61560" y="4548239"/>
            <a:ext cx="857520" cy="1801"/>
          </a:xfrm>
          <a:prstGeom prst="straightConnector1">
            <a:avLst/>
          </a:prstGeom>
          <a:noFill/>
          <a:ln w="57240">
            <a:solidFill>
              <a:srgbClr val="FF0000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79480" y="715320"/>
            <a:ext cx="772452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0" i="0" u="none" strike="noStrike" cap="none" baseline="0">
                <a:ln>
                  <a:noFill/>
                </a:ln>
                <a:solidFill>
                  <a:srgbClr val="FF8000"/>
                </a:solidFill>
                <a:latin typeface="Arial" pitchFamily="2"/>
                <a:ea typeface="Arial" pitchFamily="2"/>
                <a:cs typeface="Arial" pitchFamily="2"/>
              </a:rPr>
              <a:t>PROCEDIMIENTO DE ADMISIÓN A CICLOS FORMATIVOS (F.P)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80000" y="1368000"/>
            <a:ext cx="7188120" cy="39308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FECHA PARA EL CURSO </a:t>
            </a:r>
            <a:r>
              <a:rPr lang="es-ES" sz="18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2020/21: </a:t>
            </a:r>
            <a:r>
              <a:rPr lang="es-ES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PENDIENTE DE PUBLICACIÓN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A MODO ORIENTATIVO EN EL CURSO PASADO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SOLICITUD: 15 JUNIO-2 JULIO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PRIMERA ADJUDICACIÓN: 12 JULIO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SEGUNDA ADJUDICACIÓN: 24 JULIO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TERCERA ADJUDICACIÓN: 25 SEPTIEMBRE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PROCEDIMIENTO EXTRAORDINARIO: DEL 4 AL 5 DE OCTUBRE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755576" y="1916832"/>
            <a:ext cx="7474024" cy="4090268"/>
          </a:xfrm>
          <a:noFill/>
          <a:ln>
            <a:noFill/>
          </a:ln>
        </p:spPr>
        <p:txBody>
          <a:bodyPr wrap="square" anchor="t" anchorCtr="0" compatLnSpc="1"/>
          <a:lstStyle>
            <a:def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defPPr>
            <a:lvl1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1pPr>
            <a:lvl2pPr marL="620640" marR="0" lvl="1" indent="-228600" algn="l" hangingPunct="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E8637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s-ES" sz="23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2pPr>
            <a:lvl3pPr marL="858600" marR="0" lvl="2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s-ES" sz="21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3pPr>
            <a:lvl4pPr marL="1143000" marR="0" lvl="3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19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4pPr>
            <a:lvl5pPr marL="1371600" marR="0" lvl="4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5pPr>
            <a:lvl6pPr marL="1371600" marR="0" lvl="5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6pPr>
            <a:lvl7pPr marL="1371600" marR="0" lvl="6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7pPr>
            <a:lvl8pPr marL="1371600" marR="0" lvl="7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8pPr>
            <a:lvl9pPr marL="1371600" marR="0" lvl="8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buAutoNum type="arabicPeriod"/>
            </a:pPr>
            <a:r>
              <a:rPr lang="es-ES" dirty="0"/>
              <a:t>FACTORES QUE </a:t>
            </a:r>
            <a:r>
              <a:rPr lang="es-ES" b="1" u="sng" dirty="0">
                <a:solidFill>
                  <a:srgbClr val="FF0000"/>
                </a:solidFill>
              </a:rPr>
              <a:t>NO PODEMOS </a:t>
            </a:r>
            <a:r>
              <a:rPr lang="es-ES" dirty="0"/>
              <a:t>CONTROLAR: Nº DE PLAZAS, NOTAS DE CORTE, PRUEBAS…</a:t>
            </a:r>
          </a:p>
          <a:p>
            <a:pPr marL="0" lvl="0" indent="0" hangingPunct="1">
              <a:buAutoNum type="arabicPeriod"/>
            </a:pPr>
            <a:r>
              <a:rPr lang="es-ES" dirty="0"/>
              <a:t>FACTORES SOBRE LOS QUE SON MUY IMPORTANTE </a:t>
            </a:r>
            <a:r>
              <a:rPr lang="es-ES" b="1" u="sng" dirty="0">
                <a:solidFill>
                  <a:srgbClr val="FF0000"/>
                </a:solidFill>
              </a:rPr>
              <a:t>REFLEXIONAR:</a:t>
            </a:r>
          </a:p>
          <a:p>
            <a:pPr marL="0" lvl="3" indent="0" hangingPunct="1"/>
            <a:r>
              <a:rPr lang="es-ES" b="1" dirty="0">
                <a:solidFill>
                  <a:srgbClr val="00B0F0"/>
                </a:solidFill>
              </a:rPr>
              <a:t>FACTORES PERSONALES</a:t>
            </a:r>
          </a:p>
          <a:p>
            <a:pPr marL="0" lvl="3" indent="0" hangingPunct="1"/>
            <a:r>
              <a:rPr lang="es-ES" b="1" dirty="0">
                <a:solidFill>
                  <a:srgbClr val="FFC000"/>
                </a:solidFill>
              </a:rPr>
              <a:t>FACTORES FAMILIARES</a:t>
            </a:r>
          </a:p>
          <a:p>
            <a:pPr marL="0" lvl="3" indent="0" hangingPunct="1"/>
            <a:r>
              <a:rPr lang="es-ES" b="1" dirty="0">
                <a:solidFill>
                  <a:srgbClr val="92D050"/>
                </a:solidFill>
              </a:rPr>
              <a:t>OFERTA EDUCATIVA</a:t>
            </a:r>
          </a:p>
          <a:p>
            <a:pPr marL="0" lvl="3" indent="0" hangingPunct="1"/>
            <a:r>
              <a:rPr lang="es-ES" b="1" dirty="0">
                <a:solidFill>
                  <a:srgbClr val="FE8637"/>
                </a:solidFill>
              </a:rPr>
              <a:t>MUNDO LABORAL</a:t>
            </a:r>
          </a:p>
        </p:txBody>
      </p:sp>
      <p:pic>
        <p:nvPicPr>
          <p:cNvPr id="3" name="1 Título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0720" y="122400"/>
            <a:ext cx="8242560" cy="134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Título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0720" y="201600"/>
            <a:ext cx="8242560" cy="1341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331640" y="1732935"/>
            <a:ext cx="6696744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hangingPunct="0">
              <a:spcBef>
                <a:spcPts val="400"/>
              </a:spcBef>
              <a:tabLst>
                <a:tab pos="0" algn="l"/>
              </a:tabLst>
            </a:pPr>
            <a:r>
              <a:rPr lang="es-ES" dirty="0">
                <a:solidFill>
                  <a:srgbClr val="FF9900"/>
                </a:solidFill>
                <a:latin typeface="Rambla"/>
              </a:rPr>
              <a:t>GRADO</a:t>
            </a:r>
            <a:r>
              <a:rPr lang="es-ES" dirty="0">
                <a:latin typeface="Rambla"/>
              </a:rPr>
              <a:t>: </a:t>
            </a:r>
            <a:r>
              <a:rPr lang="es-ES" b="1" dirty="0">
                <a:latin typeface="Rambla"/>
              </a:rPr>
              <a:t>240 créditos.  4 años.</a:t>
            </a:r>
          </a:p>
          <a:p>
            <a:pPr marL="457200" indent="-457200" algn="just" hangingPunct="0">
              <a:spcBef>
                <a:spcPts val="400"/>
              </a:spcBef>
              <a:tabLst>
                <a:tab pos="0" algn="l"/>
              </a:tabLst>
            </a:pPr>
            <a:r>
              <a:rPr lang="es-ES" dirty="0">
                <a:latin typeface="Rambla"/>
              </a:rPr>
              <a:t>Excepto Medicina (6 años), Farmacia, Arquitectura, Odontología y Veterinaria (5 años).</a:t>
            </a:r>
          </a:p>
          <a:p>
            <a:pPr marL="457200" indent="-457200" algn="just" hangingPunct="0">
              <a:spcBef>
                <a:spcPts val="400"/>
              </a:spcBef>
              <a:tabLst>
                <a:tab pos="0" algn="l"/>
              </a:tabLst>
            </a:pPr>
            <a:r>
              <a:rPr lang="es-ES" dirty="0">
                <a:solidFill>
                  <a:srgbClr val="FF9900"/>
                </a:solidFill>
                <a:latin typeface="Rambla"/>
              </a:rPr>
              <a:t>DOBLE GRADO </a:t>
            </a:r>
            <a:r>
              <a:rPr lang="es-ES" dirty="0">
                <a:latin typeface="Rambla"/>
              </a:rPr>
              <a:t>(Plan estudio especial, </a:t>
            </a:r>
            <a:r>
              <a:rPr lang="es-ES" b="1" dirty="0">
                <a:latin typeface="Rambla"/>
              </a:rPr>
              <a:t>dos titulaciones</a:t>
            </a:r>
            <a:r>
              <a:rPr lang="es-ES" dirty="0">
                <a:latin typeface="Rambla"/>
              </a:rPr>
              <a:t>).</a:t>
            </a:r>
          </a:p>
          <a:p>
            <a:pPr marL="457200" indent="-457200" algn="just" hangingPunct="0">
              <a:spcBef>
                <a:spcPts val="400"/>
              </a:spcBef>
              <a:tabLst>
                <a:tab pos="0" algn="l"/>
              </a:tabLst>
            </a:pPr>
            <a:r>
              <a:rPr lang="es-ES" dirty="0">
                <a:latin typeface="Rambla"/>
              </a:rPr>
              <a:t>*</a:t>
            </a:r>
            <a:r>
              <a:rPr lang="es-ES" sz="1200" dirty="0">
                <a:latin typeface="Rambla"/>
              </a:rPr>
              <a:t>ANTES DE FINALIZAR DEBE ACREDITAR  MÍNIMO</a:t>
            </a:r>
            <a:r>
              <a:rPr lang="es-ES" sz="1600" dirty="0">
                <a:latin typeface="Rambla"/>
              </a:rPr>
              <a:t> B1</a:t>
            </a:r>
            <a:r>
              <a:rPr lang="es-ES" sz="1200" dirty="0">
                <a:latin typeface="Rambla"/>
              </a:rPr>
              <a:t> EN LENGUAS EXTRANJERAS.</a:t>
            </a:r>
          </a:p>
          <a:p>
            <a:pPr marL="457200" indent="-457200" algn="just" hangingPunct="0">
              <a:spcBef>
                <a:spcPts val="400"/>
              </a:spcBef>
              <a:tabLst>
                <a:tab pos="0" algn="l"/>
              </a:tabLst>
            </a:pPr>
            <a:endParaRPr lang="es-ES" dirty="0">
              <a:solidFill>
                <a:srgbClr val="FF9900"/>
              </a:solidFill>
              <a:latin typeface="Rambla"/>
            </a:endParaRPr>
          </a:p>
          <a:p>
            <a:pPr marL="457200" indent="-457200" algn="just" hangingPunct="0">
              <a:spcBef>
                <a:spcPts val="400"/>
              </a:spcBef>
              <a:tabLst>
                <a:tab pos="0" algn="l"/>
              </a:tabLst>
            </a:pPr>
            <a:r>
              <a:rPr lang="es-ES" dirty="0">
                <a:solidFill>
                  <a:srgbClr val="FF9900"/>
                </a:solidFill>
                <a:latin typeface="Rambla"/>
              </a:rPr>
              <a:t>MÁSTER UNIVERSITARIO</a:t>
            </a:r>
            <a:r>
              <a:rPr lang="es-ES" dirty="0">
                <a:latin typeface="Rambla"/>
              </a:rPr>
              <a:t>: </a:t>
            </a:r>
            <a:r>
              <a:rPr lang="es-ES" b="1" dirty="0">
                <a:latin typeface="Rambla"/>
              </a:rPr>
              <a:t>60-120 créditos. 1 -2 años.</a:t>
            </a:r>
          </a:p>
          <a:p>
            <a:pPr marL="457200" indent="-457200" algn="just" hangingPunct="0">
              <a:spcBef>
                <a:spcPts val="400"/>
              </a:spcBef>
              <a:tabLst>
                <a:tab pos="0" algn="l"/>
              </a:tabLst>
            </a:pPr>
            <a:endParaRPr lang="es-ES" dirty="0">
              <a:latin typeface="Rambla"/>
            </a:endParaRPr>
          </a:p>
          <a:p>
            <a:pPr marL="457200" indent="-457200" algn="just" hangingPunct="0">
              <a:spcBef>
                <a:spcPts val="400"/>
              </a:spcBef>
              <a:tabLst>
                <a:tab pos="0" algn="l"/>
              </a:tabLst>
            </a:pPr>
            <a:r>
              <a:rPr lang="es-ES" dirty="0">
                <a:solidFill>
                  <a:srgbClr val="FF9900"/>
                </a:solidFill>
                <a:latin typeface="Rambla"/>
              </a:rPr>
              <a:t>DOCTORADO</a:t>
            </a:r>
            <a:r>
              <a:rPr lang="es-ES" dirty="0">
                <a:latin typeface="Rambla"/>
              </a:rPr>
              <a:t>:</a:t>
            </a:r>
            <a:r>
              <a:rPr lang="es-ES" b="1" dirty="0">
                <a:latin typeface="Rambla"/>
              </a:rPr>
              <a:t> 3-4 años . Tesis Doctoral.</a:t>
            </a:r>
          </a:p>
          <a:p>
            <a:pPr marL="1828799" indent="-457200" algn="r" hangingPunct="0">
              <a:spcBef>
                <a:spcPts val="400"/>
              </a:spcBef>
              <a:tabLst>
                <a:tab pos="1371599" algn="l"/>
              </a:tabLst>
            </a:pPr>
            <a:r>
              <a:rPr lang="es-ES" u="sng" dirty="0">
                <a:solidFill>
                  <a:srgbClr val="D2611C"/>
                </a:solidFill>
                <a:latin typeface="Rambla"/>
                <a:hlinkClick r:id="rId4"/>
              </a:rPr>
              <a:t>http://www.us.es/estudios/gra</a:t>
            </a:r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539552" y="1556791"/>
            <a:ext cx="7690048" cy="4275683"/>
          </a:xfrm>
          <a:noFill/>
          <a:ln>
            <a:noFill/>
          </a:ln>
        </p:spPr>
        <p:txBody>
          <a:bodyPr wrap="square" anchor="t" anchorCtr="0" compatLnSpc="1"/>
          <a:lstStyle>
            <a:def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defPPr>
            <a:lvl1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1pPr>
            <a:lvl2pPr marL="620640" marR="0" lvl="1" indent="-228600" algn="l" hangingPunct="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E8637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s-ES" sz="23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2pPr>
            <a:lvl3pPr marL="858600" marR="0" lvl="2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s-ES" sz="21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3pPr>
            <a:lvl4pPr marL="1143000" marR="0" lvl="3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19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4pPr>
            <a:lvl5pPr marL="1371600" marR="0" lvl="4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5pPr>
            <a:lvl6pPr marL="1371600" marR="0" lvl="5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6pPr>
            <a:lvl7pPr marL="1371600" marR="0" lvl="6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7pPr>
            <a:lvl8pPr marL="1371600" marR="0" lvl="7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8pPr>
            <a:lvl9pPr marL="1371600" marR="0" lvl="8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buNone/>
            </a:pPr>
            <a:endParaRPr lang="es-ES" b="1" dirty="0">
              <a:solidFill>
                <a:srgbClr val="D2611C"/>
              </a:solidFill>
            </a:endParaRPr>
          </a:p>
          <a:p>
            <a:pPr marL="0" lvl="0" indent="0" hangingPunct="1"/>
            <a:r>
              <a:rPr lang="es-ES" b="1" dirty="0" err="1">
                <a:solidFill>
                  <a:srgbClr val="D2611C"/>
                </a:solidFill>
                <a:hlinkClick r:id="rId3"/>
              </a:rPr>
              <a:t>Distritounicoandaluz</a:t>
            </a:r>
            <a:endParaRPr lang="es-ES" b="1" dirty="0">
              <a:solidFill>
                <a:srgbClr val="D2611C"/>
              </a:solidFill>
              <a:hlinkClick r:id="rId3"/>
            </a:endParaRPr>
          </a:p>
          <a:p>
            <a:pPr marL="0" lvl="0" indent="0" hangingPunct="1"/>
            <a:r>
              <a:rPr lang="es-ES" b="1" dirty="0">
                <a:solidFill>
                  <a:srgbClr val="D2611C"/>
                </a:solidFill>
                <a:hlinkClick r:id="rId4"/>
              </a:rPr>
              <a:t>www.us.es</a:t>
            </a:r>
            <a:r>
              <a:rPr lang="es-ES" b="1" dirty="0"/>
              <a:t> </a:t>
            </a:r>
          </a:p>
          <a:p>
            <a:pPr marL="0" lvl="0" indent="0" hangingPunct="1"/>
            <a:r>
              <a:rPr lang="es-ES" b="1" dirty="0">
                <a:hlinkClick r:id="rId5"/>
              </a:rPr>
              <a:t>www.upo.es</a:t>
            </a:r>
          </a:p>
          <a:p>
            <a:pPr marL="0" lvl="0" indent="0" hangingPunct="1"/>
            <a:r>
              <a:rPr lang="es-ES" b="1" dirty="0">
                <a:hlinkClick r:id="rId6"/>
              </a:rPr>
              <a:t>http://cat.us.es/</a:t>
            </a:r>
          </a:p>
          <a:p>
            <a:pPr marL="0" lvl="0" indent="0" hangingPunct="1"/>
            <a:r>
              <a:rPr lang="es-ES" dirty="0">
                <a:hlinkClick r:id="rId7"/>
              </a:rPr>
              <a:t>cat@us.es</a:t>
            </a:r>
          </a:p>
          <a:p>
            <a:pPr marL="0" lvl="0" indent="0" hangingPunct="1"/>
            <a:r>
              <a:rPr lang="es-ES" dirty="0">
                <a:solidFill>
                  <a:srgbClr val="FF8000"/>
                </a:solidFill>
              </a:rPr>
              <a:t>Portal FP Andalucía</a:t>
            </a:r>
          </a:p>
          <a:p>
            <a:pPr marL="0" lvl="0" indent="0" hangingPunct="1"/>
            <a:endParaRPr lang="es-ES" dirty="0"/>
          </a:p>
        </p:txBody>
      </p:sp>
      <p:pic>
        <p:nvPicPr>
          <p:cNvPr id="3" name="2 Título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63440" y="268200"/>
            <a:ext cx="8498160" cy="115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59dee0461129e619efc772f98492d0ab--coaching-blog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14280" y="285840"/>
            <a:ext cx="6715440" cy="564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Marcador de contenido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8080" y="1347840"/>
            <a:ext cx="8339040" cy="551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1 Título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3560" y="133200"/>
            <a:ext cx="8242560" cy="1341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15 Conector angular"/>
          <p:cNvCxnSpPr/>
          <p:nvPr/>
        </p:nvCxnSpPr>
        <p:spPr>
          <a:xfrm flipH="1">
            <a:off x="2857320" y="5070960"/>
            <a:ext cx="1643400" cy="214560"/>
          </a:xfrm>
          <a:prstGeom prst="bentConnector3">
            <a:avLst/>
          </a:prstGeom>
          <a:noFill/>
          <a:ln w="38160">
            <a:solidFill>
              <a:srgbClr val="FE8637"/>
            </a:solidFill>
            <a:prstDash val="solid"/>
            <a:miter/>
          </a:ln>
        </p:spPr>
      </p:cxnSp>
      <p:sp>
        <p:nvSpPr>
          <p:cNvPr id="5" name="18 Conector recto"/>
          <p:cNvSpPr/>
          <p:nvPr/>
        </p:nvSpPr>
        <p:spPr>
          <a:xfrm flipH="1" flipV="1">
            <a:off x="2642760" y="4214879"/>
            <a:ext cx="714600" cy="1441"/>
          </a:xfrm>
          <a:prstGeom prst="line">
            <a:avLst/>
          </a:prstGeom>
          <a:noFill/>
          <a:ln w="38160">
            <a:solidFill>
              <a:srgbClr val="FE8637"/>
            </a:solidFill>
            <a:prstDash val="solid"/>
            <a:miter/>
          </a:ln>
        </p:spPr>
        <p:txBody>
          <a:bodyPr wrap="square" lIns="90000" tIns="46800" rIns="90000" bIns="46800" anchor="t" anchorCtr="0" compatLnSpc="1"/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 noGrp="1"/>
          </p:cNvSpPr>
          <p:nvPr>
            <p:ph type="body" idx="4294967295"/>
          </p:nvPr>
        </p:nvSpPr>
        <p:spPr>
          <a:xfrm>
            <a:off x="0" y="-30163"/>
            <a:ext cx="8470900" cy="6078538"/>
          </a:xfrm>
          <a:noFill/>
          <a:ln>
            <a:noFill/>
          </a:ln>
        </p:spPr>
        <p:txBody>
          <a:bodyPr wrap="square" anchor="t" anchorCtr="0" compatLnSpc="1"/>
          <a:lstStyle>
            <a:def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None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defPPr>
            <a:lvl1pPr marL="365040" marR="0" lvl="0" indent="-255600" algn="l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 pitchFamily="18"/>
              <a:buChar char="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  <a:tab pos="9692999" algn="l"/>
              </a:tabLst>
              <a:defRPr lang="es-ES" sz="27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1pPr>
            <a:lvl2pPr marL="620640" marR="0" lvl="1" indent="-228600" algn="l" hangingPunct="0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Clr>
                <a:srgbClr val="FE8637"/>
              </a:buClr>
              <a:buSzPct val="100000"/>
              <a:buFont typeface="Verdana" pitchFamily="34"/>
              <a:buChar char="◦"/>
              <a:tabLst>
                <a:tab pos="293400" algn="l"/>
                <a:tab pos="1207799" algn="l"/>
                <a:tab pos="2122200" algn="l"/>
                <a:tab pos="3036600" algn="l"/>
                <a:tab pos="3951000" algn="l"/>
                <a:tab pos="4865400" algn="l"/>
                <a:tab pos="5779800" algn="l"/>
                <a:tab pos="6694200" algn="l"/>
                <a:tab pos="7608600" algn="l"/>
                <a:tab pos="8523000" algn="l"/>
                <a:tab pos="9437400" algn="l"/>
              </a:tabLst>
              <a:defRPr lang="es-ES" sz="23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2pPr>
            <a:lvl3pPr marL="858600" marR="0" lvl="2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s-ES" sz="21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3pPr>
            <a:lvl4pPr marL="1143000" marR="0" lvl="3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s-ES" sz="19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4pPr>
            <a:lvl5pPr marL="1371600" marR="0" lvl="4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5pPr>
            <a:lvl6pPr marL="1371600" marR="0" lvl="5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6pPr>
            <a:lvl7pPr marL="1371600" marR="0" lvl="6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7pPr>
            <a:lvl8pPr marL="1371600" marR="0" lvl="7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8pPr>
            <a:lvl9pPr marL="1371600" marR="0" lvl="8" indent="-228600" algn="l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Clr>
                <a:srgbClr val="7598D9"/>
              </a:buClr>
              <a:buSzPct val="100000"/>
              <a:buFont typeface="Wingdings 2" pitchFamily="18"/>
              <a:buChar char="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s-ES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ucida Sans Unicode" pitchFamily="34"/>
                <a:ea typeface="Microsoft YaHei" pitchFamily="2"/>
                <a:cs typeface="Mangal" pitchFamily="2"/>
              </a:defRPr>
            </a:lvl9pPr>
          </a:lstStyle>
          <a:p>
            <a:pPr lvl="0" algn="ctr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r>
              <a:rPr lang="es-ES" dirty="0"/>
              <a:t>	</a:t>
            </a:r>
            <a:r>
              <a:rPr lang="es-ES" dirty="0">
                <a:solidFill>
                  <a:srgbClr val="FF0000"/>
                </a:solidFill>
              </a:rPr>
              <a:t>2. </a:t>
            </a:r>
            <a:r>
              <a:rPr lang="es-ES" sz="3200" dirty="0">
                <a:solidFill>
                  <a:srgbClr val="FF0000"/>
                </a:solidFill>
                <a:latin typeface="Arial" pitchFamily="34"/>
              </a:rPr>
              <a:t>CÓMO SOLICITAR LA MATRÍCULA PARA LA </a:t>
            </a:r>
            <a:r>
              <a:rPr lang="es-ES" sz="3200" dirty="0" smtClean="0">
                <a:solidFill>
                  <a:srgbClr val="FF0000"/>
                </a:solidFill>
                <a:latin typeface="Arial" pitchFamily="34"/>
              </a:rPr>
              <a:t>PBAU (Prueba de Bachillerato de acceso a la Universidad ó Selectividad)</a:t>
            </a:r>
          </a:p>
          <a:p>
            <a:pPr lvl="0" algn="ctr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endParaRPr lang="es-ES" sz="3200" dirty="0">
              <a:solidFill>
                <a:srgbClr val="FF0000"/>
              </a:solidFill>
              <a:latin typeface="Arial" pitchFamily="34"/>
            </a:endParaRPr>
          </a:p>
          <a:p>
            <a:pPr lvl="0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r>
              <a:rPr lang="es-ES" sz="2400" dirty="0">
                <a:solidFill>
                  <a:srgbClr val="1C1C1C"/>
                </a:solidFill>
              </a:rPr>
              <a:t>UNA VEZ SUPERADO EL BACHILLERATO:</a:t>
            </a:r>
          </a:p>
          <a:p>
            <a:pPr lvl="0" algn="just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endParaRPr lang="es-ES" sz="2400" dirty="0">
              <a:solidFill>
                <a:srgbClr val="1C1C1C"/>
              </a:solidFill>
            </a:endParaRPr>
          </a:p>
          <a:p>
            <a:pPr lvl="0" algn="just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r>
              <a:rPr lang="es-ES" sz="2400" dirty="0">
                <a:solidFill>
                  <a:srgbClr val="1C1C1C"/>
                </a:solidFill>
                <a:highlight>
                  <a:srgbClr val="FFE994"/>
                </a:highlight>
              </a:rPr>
              <a:t>1º RELLENAR E IMPRIMIR POR TRIPLICADO EL IMPRESO.</a:t>
            </a:r>
          </a:p>
          <a:p>
            <a:pPr lvl="0" algn="just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endParaRPr lang="es-ES" sz="2400" dirty="0">
              <a:solidFill>
                <a:srgbClr val="1C1C1C"/>
              </a:solidFill>
              <a:highlight>
                <a:srgbClr val="FFE994"/>
              </a:highlight>
            </a:endParaRPr>
          </a:p>
          <a:p>
            <a:pPr lvl="0" algn="just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r>
              <a:rPr lang="es-ES" sz="2400" dirty="0">
                <a:solidFill>
                  <a:srgbClr val="1C1C1C"/>
                </a:solidFill>
                <a:highlight>
                  <a:srgbClr val="FFE994"/>
                </a:highlight>
              </a:rPr>
              <a:t>2º ABONAR EN EL BANCO LA TASA.</a:t>
            </a:r>
          </a:p>
          <a:p>
            <a:pPr lvl="0" algn="just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endParaRPr lang="es-ES" sz="2400" dirty="0">
              <a:solidFill>
                <a:srgbClr val="1C1C1C"/>
              </a:solidFill>
              <a:highlight>
                <a:srgbClr val="FFE994"/>
              </a:highlight>
            </a:endParaRPr>
          </a:p>
          <a:p>
            <a:pPr lvl="0" algn="just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r>
              <a:rPr lang="es-ES" sz="2400" dirty="0">
                <a:solidFill>
                  <a:srgbClr val="1C1C1C"/>
                </a:solidFill>
                <a:highlight>
                  <a:srgbClr val="FFE994"/>
                </a:highlight>
              </a:rPr>
              <a:t>3º ENTREGAR EN SECRETARIA DEL IES EN LOS DÍAS 29 DE MAYO Y 3 DE JUNIO.</a:t>
            </a:r>
          </a:p>
          <a:p>
            <a:pPr lvl="0" algn="just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endParaRPr lang="es-ES" sz="2400" dirty="0">
              <a:solidFill>
                <a:srgbClr val="1C1C1C"/>
              </a:solidFill>
              <a:highlight>
                <a:srgbClr val="FFE994"/>
              </a:highlight>
            </a:endParaRPr>
          </a:p>
          <a:p>
            <a:pPr lvl="0" algn="just" hangingPunct="1">
              <a:buNone/>
              <a:tabLst>
                <a:tab pos="365040" algn="l"/>
                <a:tab pos="914040" algn="l"/>
                <a:tab pos="1828439" algn="l"/>
                <a:tab pos="2742840" algn="l"/>
                <a:tab pos="3657240" algn="l"/>
                <a:tab pos="4571640" algn="l"/>
                <a:tab pos="5486040" algn="l"/>
                <a:tab pos="6400439" algn="l"/>
                <a:tab pos="7314840" algn="l"/>
                <a:tab pos="8229240" algn="l"/>
                <a:tab pos="9143640" algn="l"/>
                <a:tab pos="10058039" algn="l"/>
              </a:tabLst>
            </a:pPr>
            <a:endParaRPr lang="es-ES" sz="2400" dirty="0">
              <a:solidFill>
                <a:srgbClr val="1C1C1C"/>
              </a:solidFill>
              <a:highlight>
                <a:srgbClr val="FFE994"/>
              </a:highligh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5552640"/>
            <a:ext cx="8856984" cy="639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/>
          <a:lstStyle/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  <a:hlinkClick r:id="rId3"/>
              </a:rPr>
              <a:t>https://estudiantes.us.es/sites/default/files/ficheros/file/Prueba_de_Acceso/2019/PEVAU_FORMULARIO_MATRICULA_2019.pdf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2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880" y="6276600"/>
            <a:ext cx="215640" cy="367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0720" y="1474919"/>
            <a:ext cx="8242560" cy="50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1 Título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0"/>
            <a:ext cx="7785360" cy="2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IMAGEN3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830239"/>
            <a:ext cx="8229600" cy="382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1 Título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0720" y="122400"/>
            <a:ext cx="8242560" cy="134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Título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7919" y="231840"/>
            <a:ext cx="7785360" cy="220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32158"/>
            <a:ext cx="7289998" cy="437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378</Words>
  <Application>Microsoft Office PowerPoint</Application>
  <PresentationFormat>Presentación en pantalla (4:3)</PresentationFormat>
  <Paragraphs>86</Paragraphs>
  <Slides>31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Tema de Office</vt:lpstr>
      <vt:lpstr>Tema de Office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2º BACHILLERATO</dc:title>
  <dc:creator>Usuario de Windows</dc:creator>
  <cp:lastModifiedBy>HP</cp:lastModifiedBy>
  <cp:revision>65</cp:revision>
  <dcterms:created xsi:type="dcterms:W3CDTF">2018-03-15T16:54:52Z</dcterms:created>
  <dcterms:modified xsi:type="dcterms:W3CDTF">2020-04-06T09:01:42Z</dcterms:modified>
</cp:coreProperties>
</file>